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57" r:id="rId4"/>
    <p:sldId id="277" r:id="rId5"/>
    <p:sldId id="264" r:id="rId6"/>
    <p:sldId id="265" r:id="rId7"/>
    <p:sldId id="270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C216D"/>
    <a:srgbClr val="3818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3" d="100"/>
          <a:sy n="63" d="100"/>
        </p:scale>
        <p:origin x="3206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A6F2D-D452-4643-9839-0CDA8F1C9D8F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1C991-24EF-4EE3-927E-2E1223860E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158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11C991-24EF-4EE3-927E-2E1223860EF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51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386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675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3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841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653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429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75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3932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737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9175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689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6FD2B-FECC-4970-BF5A-AD87D535D57C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3A4DE-30B4-4AE6-BE1F-270AAAAA41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89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uah.es/es/conoce-la-uah/organizacion-y-gobierno/servicios-universitarios/servicio-de-practicas/practicas-alumn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armacia.uah.es/estudiantes/practicas-externas.asp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farmacia.uah.es/estudiantes/documentos/normas-elaboracion-PE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152376"/>
            <a:ext cx="9144000" cy="2387600"/>
          </a:xfrm>
        </p:spPr>
        <p:txBody>
          <a:bodyPr/>
          <a:lstStyle/>
          <a:p>
            <a:r>
              <a:rPr lang="es-ES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PRÁCTICAS EXTERNAS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632051"/>
            <a:ext cx="9144000" cy="1655762"/>
          </a:xfrm>
        </p:spPr>
        <p:txBody>
          <a:bodyPr>
            <a:normAutofit/>
          </a:bodyPr>
          <a:lstStyle/>
          <a:p>
            <a:r>
              <a:rPr lang="es-ES" sz="32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Grado de Farmacia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085" y="1746029"/>
            <a:ext cx="3194487" cy="1788913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0FB77A6-1883-48B1-E667-7516990D0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3163" y="1874653"/>
            <a:ext cx="4550608" cy="13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280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5648" y="796897"/>
            <a:ext cx="11227675" cy="1325563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Información, normativa, etc. </a:t>
            </a:r>
            <a:b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32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 lectura obligatoria para el estudiante)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7914" y="4692814"/>
            <a:ext cx="11070021" cy="228605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s-ES" b="1" dirty="0">
                <a:solidFill>
                  <a:srgbClr val="4C216D"/>
                </a:solidFill>
              </a:rPr>
              <a:t>Reglamento de Prácticas Académicas Externas </a:t>
            </a:r>
            <a:r>
              <a:rPr lang="es-ES" dirty="0">
                <a:solidFill>
                  <a:srgbClr val="4C216D"/>
                </a:solidFill>
              </a:rPr>
              <a:t>de los Estudios Oficiales de la Universidad de Alcalá </a:t>
            </a:r>
            <a:r>
              <a:rPr lang="es-ES" sz="2000" dirty="0">
                <a:solidFill>
                  <a:srgbClr val="4C216D"/>
                </a:solidFill>
              </a:rPr>
              <a:t>(Publicado 21 de julio de 2022). 10 de </a:t>
            </a:r>
            <a:r>
              <a:rPr lang="es-ES" sz="2000" b="1" dirty="0"/>
              <a:t>Mayo 2024</a:t>
            </a:r>
          </a:p>
          <a:p>
            <a:pPr>
              <a:lnSpc>
                <a:spcPct val="100000"/>
              </a:lnSpc>
            </a:pPr>
            <a:r>
              <a:rPr lang="es-ES" b="1" dirty="0">
                <a:solidFill>
                  <a:srgbClr val="4C216D"/>
                </a:solidFill>
              </a:rPr>
              <a:t>Información específica sobre Prácticas Externas del Grado de Farmacia</a:t>
            </a:r>
            <a:endParaRPr lang="es-ES" sz="2000" dirty="0">
              <a:solidFill>
                <a:srgbClr val="4C216D"/>
              </a:solidFill>
            </a:endParaRPr>
          </a:p>
          <a:p>
            <a:pPr>
              <a:lnSpc>
                <a:spcPct val="100000"/>
              </a:lnSpc>
            </a:pPr>
            <a:r>
              <a:rPr lang="es-ES" b="1" dirty="0">
                <a:solidFill>
                  <a:srgbClr val="4C216D"/>
                </a:solidFill>
              </a:rPr>
              <a:t>Guías Docentes </a:t>
            </a:r>
            <a:r>
              <a:rPr lang="es-ES" dirty="0">
                <a:solidFill>
                  <a:srgbClr val="4C216D"/>
                </a:solidFill>
              </a:rPr>
              <a:t>de las asignaturas </a:t>
            </a:r>
            <a:r>
              <a:rPr lang="es-ES" dirty="0">
                <a:solidFill>
                  <a:srgbClr val="FF0000"/>
                </a:solidFill>
              </a:rPr>
              <a:t>(577025 y 577026)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4775201" y="2445486"/>
            <a:ext cx="73236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https://www.uah.es/es/conoce-la-uah/organizacion-y-gobierno/servicios-universitarios/servicio-de-practicas/practicas-alumno/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69" y="2248393"/>
            <a:ext cx="4336132" cy="2157412"/>
          </a:xfrm>
          <a:prstGeom prst="rect">
            <a:avLst/>
          </a:prstGeom>
        </p:spPr>
      </p:pic>
      <p:sp>
        <p:nvSpPr>
          <p:cNvPr id="11" name="Rectángulo redondeado 10"/>
          <p:cNvSpPr/>
          <p:nvPr/>
        </p:nvSpPr>
        <p:spPr>
          <a:xfrm>
            <a:off x="439069" y="2248393"/>
            <a:ext cx="1381264" cy="197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/>
        </p:nvSpPr>
        <p:spPr>
          <a:xfrm>
            <a:off x="4870300" y="4323482"/>
            <a:ext cx="5743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https://farmacia.uah.es/estudiantes/practicas-externas.asp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2951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1738" y="702608"/>
            <a:ext cx="2958662" cy="1325563"/>
          </a:xfrm>
        </p:spPr>
        <p:txBody>
          <a:bodyPr/>
          <a:lstStyle/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¿Qué son?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3269" y="1671445"/>
            <a:ext cx="5206234" cy="588607"/>
          </a:xfrm>
        </p:spPr>
        <p:txBody>
          <a:bodyPr/>
          <a:lstStyle/>
          <a:p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Asignaturas optativas </a:t>
            </a:r>
            <a:r>
              <a:rPr lang="es-ES" sz="2400" dirty="0">
                <a:solidFill>
                  <a:srgbClr val="4C216D"/>
                </a:solidFill>
              </a:rPr>
              <a:t>de 5º curso</a:t>
            </a:r>
          </a:p>
          <a:p>
            <a:endParaRPr lang="es-ES" sz="2400" dirty="0">
              <a:solidFill>
                <a:srgbClr val="4C216D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185736" y="2093001"/>
            <a:ext cx="520623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¿Cuándo cursarlas?</a:t>
            </a:r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268012" y="3080273"/>
            <a:ext cx="6185339" cy="1650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vez </a:t>
            </a:r>
            <a:r>
              <a:rPr lang="es-ES" sz="24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superados el 50% de los créditos</a:t>
            </a:r>
          </a:p>
          <a:p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s-ES" sz="2400" baseline="30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cuatrimestre o 2</a:t>
            </a:r>
            <a:r>
              <a:rPr lang="es-ES" sz="2400" baseline="30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cuatrimestre de 5º curso</a:t>
            </a:r>
          </a:p>
          <a:p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Verano anterior a 5º curso</a:t>
            </a:r>
            <a:endParaRPr lang="es-ES" sz="2400" dirty="0">
              <a:solidFill>
                <a:srgbClr val="4C216D"/>
              </a:solidFill>
            </a:endParaRPr>
          </a:p>
          <a:p>
            <a:endParaRPr lang="es-ES" sz="2400" dirty="0">
              <a:solidFill>
                <a:srgbClr val="4C216D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55862" y="4195696"/>
            <a:ext cx="520623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Modalidades </a:t>
            </a:r>
          </a:p>
        </p:txBody>
      </p:sp>
      <p:sp>
        <p:nvSpPr>
          <p:cNvPr id="10" name="Marcador de contenido 2"/>
          <p:cNvSpPr txBox="1">
            <a:spLocks/>
          </p:cNvSpPr>
          <p:nvPr/>
        </p:nvSpPr>
        <p:spPr>
          <a:xfrm>
            <a:off x="225971" y="5207848"/>
            <a:ext cx="11355180" cy="1650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4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Curriculares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(Vinculadas a la asignatura. Actividad académica de carácter optativo)</a:t>
            </a:r>
          </a:p>
          <a:p>
            <a:pPr algn="just"/>
            <a:r>
              <a:rPr lang="es-ES" sz="24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Extracurriculares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(Actividad de carácter voluntario. No forma parte del Plan de Estudios. No se evalúan. No aparecen en el expediente académico)</a:t>
            </a:r>
            <a:endParaRPr lang="es-ES" sz="1800" dirty="0">
              <a:solidFill>
                <a:srgbClr val="4C216D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0253517" y="3413091"/>
            <a:ext cx="11660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>
                <a:solidFill>
                  <a:srgbClr val="FF0000"/>
                </a:solidFill>
              </a:rPr>
              <a:t>≥ 150 horas</a:t>
            </a:r>
          </a:p>
        </p:txBody>
      </p:sp>
      <p:cxnSp>
        <p:nvCxnSpPr>
          <p:cNvPr id="16" name="Conector recto de flecha 15"/>
          <p:cNvCxnSpPr/>
          <p:nvPr/>
        </p:nvCxnSpPr>
        <p:spPr>
          <a:xfrm flipH="1">
            <a:off x="10836530" y="3016744"/>
            <a:ext cx="1" cy="3636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0509" y="1988823"/>
            <a:ext cx="7219787" cy="995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708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00ACAD-91A8-D5BA-86EA-B35649736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92834"/>
            <a:ext cx="11132127" cy="1325563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Nueva gestión de las prácticas </a:t>
            </a:r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a partir del 1 de enero de 2024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4B691F-0170-A4FD-C822-67052B44F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346" y="2021464"/>
            <a:ext cx="10383982" cy="4628717"/>
          </a:xfrm>
        </p:spPr>
        <p:txBody>
          <a:bodyPr>
            <a:normAutofit fontScale="92500"/>
          </a:bodyPr>
          <a:lstStyle/>
          <a:p>
            <a:pPr algn="just"/>
            <a:r>
              <a:rPr lang="es-ES" sz="32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Decreto Ley 2/2023 de marzo de 2023 </a:t>
            </a:r>
            <a:r>
              <a:rPr lang="es-ES" sz="32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→ obligación de cotizar a la Seguridad Social por las prácticas no remuneradas</a:t>
            </a:r>
          </a:p>
          <a:p>
            <a:pPr algn="just"/>
            <a:r>
              <a:rPr lang="es-ES" sz="32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Universidad asumirá el coste y la gestión de las </a:t>
            </a:r>
            <a:r>
              <a:rPr lang="es-ES" sz="32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prácticas curriculares no remuneradas </a:t>
            </a:r>
            <a:r>
              <a:rPr lang="es-ES" sz="32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sí así se establece en el convenio de cooperación educativa.</a:t>
            </a:r>
          </a:p>
          <a:p>
            <a:pPr lvl="1" algn="just"/>
            <a:r>
              <a:rPr lang="es-E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estudiante deberá tener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matriculada la asignatura </a:t>
            </a:r>
            <a:r>
              <a:rPr lang="es-E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“Prácticas Externas” en la fecha de inicio de la estancia. </a:t>
            </a:r>
          </a:p>
          <a:p>
            <a:pPr lvl="1" algn="just"/>
            <a:r>
              <a:rPr lang="es-E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información sobre las prácticas deberá haber sido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validada por el Servicio de Prácticas antes de la incorporación</a:t>
            </a:r>
          </a:p>
          <a:p>
            <a:pPr lvl="1" algn="just"/>
            <a:r>
              <a:rPr lang="es-E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Servicio de Practicas debe conocer la información de las prácticas con una </a:t>
            </a:r>
            <a:r>
              <a:rPr lang="es-E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</a:rPr>
              <a:t>antelación mínima de 2 semanas </a:t>
            </a:r>
            <a:r>
              <a:rPr lang="es-ES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la fecha de inicio prevista</a:t>
            </a:r>
          </a:p>
          <a:p>
            <a:pPr marL="457200" lvl="1" indent="0" algn="just">
              <a:buNone/>
            </a:pPr>
            <a:endParaRPr lang="es-E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/>
            <a:endParaRPr lang="es-ES" sz="2800" dirty="0">
              <a:solidFill>
                <a:srgbClr val="4C216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825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>
            <a:spLocks/>
          </p:cNvSpPr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33703" y="570241"/>
            <a:ext cx="11206655" cy="1325563"/>
          </a:xfrm>
        </p:spPr>
        <p:txBody>
          <a:bodyPr/>
          <a:lstStyle/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¿Cómo solicitar la realización de Prácticas Externas?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2088237" y="4264201"/>
            <a:ext cx="7697585" cy="88946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6741" y="1491935"/>
            <a:ext cx="4336132" cy="2157412"/>
          </a:xfrm>
          <a:prstGeom prst="rect">
            <a:avLst/>
          </a:prstGeom>
        </p:spPr>
      </p:pic>
      <p:sp>
        <p:nvSpPr>
          <p:cNvPr id="9" name="Rectángulo redondeado 8"/>
          <p:cNvSpPr/>
          <p:nvPr/>
        </p:nvSpPr>
        <p:spPr>
          <a:xfrm>
            <a:off x="6756741" y="1491935"/>
            <a:ext cx="1381264" cy="19709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redondeado 6"/>
          <p:cNvSpPr/>
          <p:nvPr/>
        </p:nvSpPr>
        <p:spPr>
          <a:xfrm>
            <a:off x="6756742" y="2069869"/>
            <a:ext cx="2096312" cy="73983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6123" y="1425387"/>
            <a:ext cx="11858297" cy="5089509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Periodo de solicitud: </a:t>
            </a: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Durante todo el curso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Leer la información </a:t>
            </a:r>
            <a:r>
              <a:rPr lang="es-ES" sz="2400" dirty="0">
                <a:solidFill>
                  <a:srgbClr val="4C216D"/>
                </a:solidFill>
              </a:rPr>
              <a:t>relacionada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ES" sz="24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Procedimiento:</a:t>
            </a:r>
          </a:p>
          <a:p>
            <a:pPr lvl="1" algn="just"/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través del Servicio de Prácticas </a:t>
            </a:r>
            <a:r>
              <a:rPr lang="es-ES" sz="2000" dirty="0">
                <a:solidFill>
                  <a:srgbClr val="4C216D"/>
                </a:solidFill>
              </a:rPr>
              <a:t>(GIPE:</a:t>
            </a:r>
            <a:r>
              <a:rPr lang="es-ES" sz="2000" dirty="0">
                <a:solidFill>
                  <a:srgbClr val="00B050"/>
                </a:solidFill>
              </a:rPr>
              <a:t> </a:t>
            </a:r>
            <a:r>
              <a:rPr lang="es-ES" sz="2000" u="sng" dirty="0">
                <a:solidFill>
                  <a:srgbClr val="4C216D"/>
                </a:solidFill>
              </a:rPr>
              <a:t>ofertas de entidades</a:t>
            </a:r>
            <a:r>
              <a:rPr lang="es-ES" sz="2000" dirty="0">
                <a:solidFill>
                  <a:srgbClr val="4C216D"/>
                </a:solidFill>
              </a:rPr>
              <a:t>): es necesario tener matriculada/s la asignatura/s de </a:t>
            </a:r>
            <a:r>
              <a:rPr lang="es-ES" sz="2000" i="1" dirty="0">
                <a:solidFill>
                  <a:srgbClr val="4C216D"/>
                </a:solidFill>
              </a:rPr>
              <a:t>Prácticas Externas</a:t>
            </a:r>
          </a:p>
          <a:p>
            <a:pPr lvl="1" algn="just"/>
            <a:r>
              <a:rPr lang="es-ES" sz="2000" u="sng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Contactando directamente con una entidad</a:t>
            </a:r>
            <a:r>
              <a:rPr lang="es-ES" sz="20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000" dirty="0">
                <a:solidFill>
                  <a:srgbClr val="4C216D"/>
                </a:solidFill>
              </a:rPr>
              <a:t>(iniciativa del estudiante):</a:t>
            </a:r>
          </a:p>
          <a:p>
            <a:pPr marL="1428750" lvl="2" indent="-514350" algn="just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Acuerdo verbal entre el estudiante y la entidad </a:t>
            </a:r>
            <a:r>
              <a:rPr lang="es-ES" sz="1800" dirty="0">
                <a:solidFill>
                  <a:srgbClr val="4C216D"/>
                </a:solidFill>
              </a:rPr>
              <a:t>(</a:t>
            </a:r>
            <a:r>
              <a:rPr lang="es-ES" sz="1800" i="1" dirty="0">
                <a:solidFill>
                  <a:srgbClr val="4C216D"/>
                </a:solidFill>
              </a:rPr>
              <a:t>comunicación por correo electrónico a la coordinación de PE</a:t>
            </a:r>
            <a:r>
              <a:rPr lang="es-ES" sz="1800" dirty="0">
                <a:solidFill>
                  <a:srgbClr val="4C216D"/>
                </a:solidFill>
              </a:rPr>
              <a:t>):</a:t>
            </a:r>
          </a:p>
          <a:p>
            <a:pPr lvl="3" algn="just"/>
            <a:r>
              <a:rPr lang="es-ES" sz="16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Datos necesarios para iniciar los trámites administrativos: </a:t>
            </a:r>
          </a:p>
          <a:p>
            <a:pPr lvl="4" algn="just"/>
            <a:r>
              <a:rPr lang="es-ES" sz="16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</a:t>
            </a:r>
            <a:r>
              <a:rPr lang="es-ES" sz="1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16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CIF de la </a:t>
            </a:r>
            <a:r>
              <a:rPr lang="es-ES" sz="16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entidad</a:t>
            </a:r>
          </a:p>
          <a:p>
            <a:pPr lvl="4" algn="just"/>
            <a:r>
              <a:rPr lang="es-ES" sz="16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Nombre y dirección de correo electrónico del tutor en la entidad o </a:t>
            </a:r>
            <a:r>
              <a:rPr lang="es-ES" sz="16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 de contacto</a:t>
            </a:r>
          </a:p>
          <a:p>
            <a:pPr lvl="4" algn="just"/>
            <a:r>
              <a:rPr lang="es-ES" sz="16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Propuesta formativa</a:t>
            </a:r>
          </a:p>
          <a:p>
            <a:pPr marL="1428750" lvl="2" indent="-514350" algn="just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universidad contacta con la entidad para el inicio de los trámites</a:t>
            </a:r>
          </a:p>
          <a:p>
            <a:pPr marL="1428750" lvl="2" indent="-514350" algn="just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Firma del </a:t>
            </a: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convenio de colaboración educativa si no existe </a:t>
            </a:r>
            <a:r>
              <a:rPr lang="es-ES" sz="1800" dirty="0">
                <a:solidFill>
                  <a:srgbClr val="4C216D"/>
                </a:solidFill>
              </a:rPr>
              <a:t>(Servicio de Prácticas)</a:t>
            </a:r>
          </a:p>
          <a:p>
            <a:pPr marL="1428750" lvl="2" indent="-514350" algn="just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entidad debe registrar la oferta en GIPE </a:t>
            </a:r>
            <a:r>
              <a:rPr lang="es-ES" sz="1800" dirty="0">
                <a:solidFill>
                  <a:srgbClr val="4C216D"/>
                </a:solidFill>
              </a:rPr>
              <a:t>señalando al estudiante como candidato seleccionado</a:t>
            </a:r>
          </a:p>
          <a:p>
            <a:pPr marL="1428750" lvl="2" indent="-514350" algn="just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Anexo de prácticas (sin este documento no se pueden realizar las prácticas)</a:t>
            </a:r>
          </a:p>
          <a:p>
            <a:pPr marL="1428750" lvl="2" indent="-514350" algn="just">
              <a:buFont typeface="+mj-lt"/>
              <a:buAutoNum type="arabicPeriod"/>
            </a:pPr>
            <a:endParaRPr lang="es-ES" sz="1800" dirty="0">
              <a:solidFill>
                <a:srgbClr val="4C216D"/>
              </a:solidFill>
            </a:endParaRPr>
          </a:p>
          <a:p>
            <a:pPr marL="1428750" lvl="2" indent="-514350" algn="just">
              <a:buFont typeface="+mj-lt"/>
              <a:buAutoNum type="arabicPeriod"/>
            </a:pPr>
            <a:endParaRPr lang="es-ES" sz="1800" dirty="0">
              <a:solidFill>
                <a:srgbClr val="4C216D"/>
              </a:solidFill>
            </a:endParaRPr>
          </a:p>
          <a:p>
            <a:pPr marL="1428750" lvl="2" indent="-514350" algn="just">
              <a:buFont typeface="+mj-lt"/>
              <a:buAutoNum type="arabicPeriod"/>
            </a:pPr>
            <a:endParaRPr lang="es-ES" sz="1800" dirty="0">
              <a:solidFill>
                <a:srgbClr val="4C21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94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0662" y="898528"/>
            <a:ext cx="2852247" cy="2096814"/>
          </a:xfrm>
          <a:prstGeom prst="rect">
            <a:avLst/>
          </a:prstGeom>
          <a:ln>
            <a:solidFill>
              <a:srgbClr val="7030A0"/>
            </a:solidFill>
          </a:ln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8503" y="1799266"/>
            <a:ext cx="11006958" cy="505873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2400" u="sng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Oficina de Farmacia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Hospitales (</a:t>
            </a:r>
            <a:r>
              <a:rPr lang="es-ES" sz="2400" u="sng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Servicio de Farmacia)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Departamentos de otras universidades (</a:t>
            </a:r>
            <a:r>
              <a:rPr lang="es-ES" sz="2400" u="sng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</a:t>
            </a: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la UAH)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400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Cualquier entidad pública o privada </a:t>
            </a:r>
            <a:r>
              <a:rPr lang="es-ES" sz="2400" b="1" dirty="0">
                <a:solidFill>
                  <a:srgbClr val="4C216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donde se desarrollen actividades propias de la profesión de farmacéutico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Industria farmacéutica y otras empresas fabricantes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Distribución farmacéutica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 err="1">
                <a:solidFill>
                  <a:srgbClr val="4C216D"/>
                </a:solidFill>
              </a:rPr>
              <a:t>Dermofarmacia</a:t>
            </a:r>
            <a:endParaRPr lang="es-ES" sz="1800" dirty="0">
              <a:solidFill>
                <a:srgbClr val="4C216D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Alimentación y Nutrición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Ortopedia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Laboratorios clínicos: Análisis clínicos, Bioquímica, Parasitología y Microbiología, Genética, etc.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Actividades de investigación en otros centros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Medio ambiente</a:t>
            </a:r>
          </a:p>
          <a:p>
            <a:pPr marL="1428750" lvl="2" indent="-514350">
              <a:buFont typeface="+mj-lt"/>
              <a:buAutoNum type="arabicPeriod"/>
            </a:pPr>
            <a:r>
              <a:rPr lang="es-ES" sz="1800" dirty="0">
                <a:solidFill>
                  <a:srgbClr val="4C216D"/>
                </a:solidFill>
              </a:rPr>
              <a:t>Organismos públicos relacionados con la Sanidad…</a:t>
            </a:r>
          </a:p>
          <a:p>
            <a:pPr marL="514350" indent="-514350">
              <a:buFont typeface="+mj-lt"/>
              <a:buAutoNum type="arabicPeriod"/>
            </a:pPr>
            <a:endParaRPr lang="es-ES" dirty="0">
              <a:solidFill>
                <a:srgbClr val="4C216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s-ES" sz="2000" dirty="0">
              <a:solidFill>
                <a:srgbClr val="4C216D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endParaRPr lang="es-ES" dirty="0">
              <a:solidFill>
                <a:srgbClr val="4C216D"/>
              </a:solidFill>
            </a:endParaRPr>
          </a:p>
          <a:p>
            <a:pPr marL="1428750" lvl="2" indent="-514350">
              <a:buFont typeface="+mj-lt"/>
              <a:buAutoNum type="arabicPeriod"/>
            </a:pPr>
            <a:endParaRPr lang="es-ES" dirty="0">
              <a:solidFill>
                <a:srgbClr val="4C216D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638503" y="628404"/>
            <a:ext cx="11206655" cy="1325563"/>
          </a:xfrm>
        </p:spPr>
        <p:txBody>
          <a:bodyPr/>
          <a:lstStyle/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¿Dónde realizar Prácticas Externas?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21236" y="3882014"/>
            <a:ext cx="5018212" cy="1179395"/>
          </a:xfrm>
          <a:prstGeom prst="rect">
            <a:avLst/>
          </a:prstGeom>
          <a:ln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1641336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01413" y="1953967"/>
            <a:ext cx="11217166" cy="46629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es-ES" sz="32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Convocatorias de evaluación</a:t>
            </a:r>
          </a:p>
          <a:p>
            <a:pPr lvl="1"/>
            <a:r>
              <a:rPr lang="es-ES" dirty="0">
                <a:solidFill>
                  <a:srgbClr val="381850"/>
                </a:solidFill>
              </a:rPr>
              <a:t>Enero </a:t>
            </a:r>
            <a:r>
              <a:rPr lang="es-ES" dirty="0">
                <a:solidFill>
                  <a:srgbClr val="FF0000"/>
                </a:solidFill>
              </a:rPr>
              <a:t>(según calendario de exámenes)</a:t>
            </a:r>
          </a:p>
          <a:p>
            <a:pPr lvl="1"/>
            <a:r>
              <a:rPr lang="es-ES" dirty="0">
                <a:solidFill>
                  <a:srgbClr val="381850"/>
                </a:solidFill>
              </a:rPr>
              <a:t>Junio </a:t>
            </a:r>
            <a:r>
              <a:rPr lang="es-ES" dirty="0">
                <a:solidFill>
                  <a:srgbClr val="FF0000"/>
                </a:solidFill>
              </a:rPr>
              <a:t>(según calendario de exámenes)</a:t>
            </a:r>
            <a:endParaRPr lang="es-ES" i="1" dirty="0">
              <a:solidFill>
                <a:srgbClr val="FF0000"/>
              </a:solidFill>
            </a:endParaRPr>
          </a:p>
          <a:p>
            <a:pPr lvl="1"/>
            <a:r>
              <a:rPr lang="es-ES" dirty="0">
                <a:solidFill>
                  <a:srgbClr val="381850"/>
                </a:solidFill>
                <a:highlight>
                  <a:srgbClr val="FFFF00"/>
                </a:highlight>
              </a:rPr>
              <a:t>Septiembre</a:t>
            </a:r>
            <a:r>
              <a:rPr lang="es-ES" dirty="0">
                <a:solidFill>
                  <a:srgbClr val="381850"/>
                </a:solidFill>
              </a:rPr>
              <a:t> </a:t>
            </a:r>
            <a:r>
              <a:rPr lang="es-ES" dirty="0">
                <a:solidFill>
                  <a:srgbClr val="FF0000"/>
                </a:solidFill>
              </a:rPr>
              <a:t>(fecha a determinar)</a:t>
            </a:r>
          </a:p>
          <a:p>
            <a:r>
              <a:rPr lang="es-ES" sz="32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 y calificación </a:t>
            </a:r>
            <a:r>
              <a:rPr lang="es-ES" i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(Guías Docentes)</a:t>
            </a:r>
            <a:endParaRPr lang="es-ES" sz="2400" i="1" dirty="0">
              <a:solidFill>
                <a:srgbClr val="3818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s-ES" dirty="0">
                <a:solidFill>
                  <a:srgbClr val="381850"/>
                </a:solidFill>
              </a:rPr>
              <a:t>Tutor entidad: 50%</a:t>
            </a:r>
          </a:p>
          <a:p>
            <a:pPr lvl="1"/>
            <a:r>
              <a:rPr lang="es-ES" dirty="0">
                <a:solidFill>
                  <a:srgbClr val="381850"/>
                </a:solidFill>
              </a:rPr>
              <a:t>Tribunal de Evaluación: 50%</a:t>
            </a:r>
          </a:p>
          <a:p>
            <a:pPr lvl="2"/>
            <a:r>
              <a:rPr lang="es-ES" dirty="0">
                <a:solidFill>
                  <a:srgbClr val="381850"/>
                </a:solidFill>
              </a:rPr>
              <a:t>Memoria realizada: 20%</a:t>
            </a:r>
          </a:p>
          <a:p>
            <a:pPr lvl="2"/>
            <a:r>
              <a:rPr lang="es-ES" dirty="0">
                <a:solidFill>
                  <a:srgbClr val="381850"/>
                </a:solidFill>
              </a:rPr>
              <a:t>Presentación y exposición oral: 30%</a:t>
            </a:r>
          </a:p>
          <a:p>
            <a:endParaRPr lang="es-ES" dirty="0">
              <a:solidFill>
                <a:srgbClr val="381850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0" y="189186"/>
            <a:ext cx="12192000" cy="567559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38503" y="628404"/>
            <a:ext cx="112066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Evaluación y calificación (Prácticas curriculares)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963935" y="2138502"/>
            <a:ext cx="4644676" cy="16312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Según matrícula (1</a:t>
            </a:r>
            <a:r>
              <a:rPr lang="es-ES" sz="2000" baseline="300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es-ES" sz="20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2º cuatrimestre)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Imprescindible: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 de evaluación (Tutor)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Memoria de prácticas (Alumno)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000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Encuestas de satisfacción (T y A)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5818910" y="4517698"/>
            <a:ext cx="6120078" cy="193899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 la </a:t>
            </a:r>
            <a:r>
              <a:rPr lang="es-ES" sz="2000" b="1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relacionada con el procedimiento de evaluación </a:t>
            </a:r>
            <a:r>
              <a:rPr lang="es-ES" sz="20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publicará oportunamente a través del Aula Virtual y en la web del Grado.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3818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Normas para la elaboración de la memoria: </a:t>
            </a:r>
            <a:r>
              <a:rPr lang="es-ES" sz="2000" dirty="0">
                <a:hlinkClick r:id="rId2"/>
              </a:rPr>
              <a:t>http://farmacia.uah.es/estudiantes/documentos/normas-elaboracion-PE.pdf</a:t>
            </a:r>
            <a:endParaRPr lang="es-ES" sz="2000" dirty="0">
              <a:solidFill>
                <a:srgbClr val="3818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61797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686</Words>
  <Application>Microsoft Office PowerPoint</Application>
  <PresentationFormat>Panorámica</PresentationFormat>
  <Paragraphs>74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PRÁCTICAS EXTERNAS</vt:lpstr>
      <vt:lpstr>Información, normativa, etc.  (de lectura obligatoria para el estudiante)</vt:lpstr>
      <vt:lpstr>¿Qué son?</vt:lpstr>
      <vt:lpstr>Nueva gestión de las prácticas a partir del 1 de enero de 2024</vt:lpstr>
      <vt:lpstr>¿Cómo solicitar la realización de Prácticas Externas?</vt:lpstr>
      <vt:lpstr>¿Dónde realizar Prácticas Externas?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PRÁCTICAS EXTERNAS</dc:title>
  <dc:creator>Villaescusa Castillo Lucinda</dc:creator>
  <cp:lastModifiedBy>Martínez Fuentes Virginia</cp:lastModifiedBy>
  <cp:revision>131</cp:revision>
  <dcterms:created xsi:type="dcterms:W3CDTF">2019-02-09T08:23:23Z</dcterms:created>
  <dcterms:modified xsi:type="dcterms:W3CDTF">2026-02-26T12:50:14Z</dcterms:modified>
</cp:coreProperties>
</file>