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6" r:id="rId2"/>
    <p:sldId id="267" r:id="rId3"/>
    <p:sldId id="269" r:id="rId4"/>
    <p:sldId id="261" r:id="rId5"/>
    <p:sldId id="260" r:id="rId6"/>
    <p:sldId id="276" r:id="rId7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4C216D"/>
    <a:srgbClr val="3818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2" d="100"/>
          <a:sy n="72" d="100"/>
        </p:scale>
        <p:origin x="804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3" d="100"/>
          <a:sy n="63" d="100"/>
        </p:scale>
        <p:origin x="3206" y="6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9A6F2D-D452-4643-9839-0CDA8F1C9D8F}" type="datetimeFigureOut">
              <a:rPr lang="es-ES" smtClean="0"/>
              <a:t>26/02/2026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11C991-24EF-4EE3-927E-2E1223860EF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641584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11C991-24EF-4EE3-927E-2E1223860EF8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918284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11C991-24EF-4EE3-927E-2E1223860EF8}" type="slidenum">
              <a:rPr lang="es-ES" smtClean="0"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52291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FD2B-FECC-4970-BF5A-AD87D535D57C}" type="datetimeFigureOut">
              <a:rPr lang="es-ES" smtClean="0"/>
              <a:t>26/02/2026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3A4DE-30B4-4AE6-BE1F-270AAAAA41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33869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FD2B-FECC-4970-BF5A-AD87D535D57C}" type="datetimeFigureOut">
              <a:rPr lang="es-ES" smtClean="0"/>
              <a:t>26/02/2026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3A4DE-30B4-4AE6-BE1F-270AAAAA41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16754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FD2B-FECC-4970-BF5A-AD87D535D57C}" type="datetimeFigureOut">
              <a:rPr lang="es-ES" smtClean="0"/>
              <a:t>26/02/2026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3A4DE-30B4-4AE6-BE1F-270AAAAA41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93087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FD2B-FECC-4970-BF5A-AD87D535D57C}" type="datetimeFigureOut">
              <a:rPr lang="es-ES" smtClean="0"/>
              <a:t>26/02/2026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3A4DE-30B4-4AE6-BE1F-270AAAAA41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58414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FD2B-FECC-4970-BF5A-AD87D535D57C}" type="datetimeFigureOut">
              <a:rPr lang="es-ES" smtClean="0"/>
              <a:t>26/02/2026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3A4DE-30B4-4AE6-BE1F-270AAAAA41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46538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FD2B-FECC-4970-BF5A-AD87D535D57C}" type="datetimeFigureOut">
              <a:rPr lang="es-ES" smtClean="0"/>
              <a:t>26/02/2026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3A4DE-30B4-4AE6-BE1F-270AAAAA41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4292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FD2B-FECC-4970-BF5A-AD87D535D57C}" type="datetimeFigureOut">
              <a:rPr lang="es-ES" smtClean="0"/>
              <a:t>26/02/2026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3A4DE-30B4-4AE6-BE1F-270AAAAA41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36754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FD2B-FECC-4970-BF5A-AD87D535D57C}" type="datetimeFigureOut">
              <a:rPr lang="es-ES" smtClean="0"/>
              <a:t>26/02/2026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3A4DE-30B4-4AE6-BE1F-270AAAAA41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33932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FD2B-FECC-4970-BF5A-AD87D535D57C}" type="datetimeFigureOut">
              <a:rPr lang="es-ES" smtClean="0"/>
              <a:t>26/02/2026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3A4DE-30B4-4AE6-BE1F-270AAAAA41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7372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FD2B-FECC-4970-BF5A-AD87D535D57C}" type="datetimeFigureOut">
              <a:rPr lang="es-ES" smtClean="0"/>
              <a:t>26/02/2026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3A4DE-30B4-4AE6-BE1F-270AAAAA41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69175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FD2B-FECC-4970-BF5A-AD87D535D57C}" type="datetimeFigureOut">
              <a:rPr lang="es-ES" smtClean="0"/>
              <a:t>26/02/2026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3A4DE-30B4-4AE6-BE1F-270AAAAA41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26898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96FD2B-FECC-4970-BF5A-AD87D535D57C}" type="datetimeFigureOut">
              <a:rPr lang="es-ES" smtClean="0"/>
              <a:t>26/02/2026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3A4DE-30B4-4AE6-BE1F-270AAAAA41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4899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gestiontfx.uah.es/GestTFx/" TargetMode="External"/><Relationship Id="rId4" Type="http://schemas.openxmlformats.org/officeDocument/2006/relationships/hyperlink" Target="http://farmacia.uah.es/estudiantes/trabajo-fin-grado.asp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farmacia.uah.es/estudiantes/documentos/Calendario-asignacion-TFG-2022-2023.pdf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2152376"/>
            <a:ext cx="9144000" cy="2387600"/>
          </a:xfrm>
        </p:spPr>
        <p:txBody>
          <a:bodyPr/>
          <a:lstStyle/>
          <a:p>
            <a:r>
              <a:rPr lang="es-ES" b="1" dirty="0">
                <a:solidFill>
                  <a:srgbClr val="4C216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TRABAJO FIN DE GRADO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4632051"/>
            <a:ext cx="9144000" cy="1655762"/>
          </a:xfrm>
        </p:spPr>
        <p:txBody>
          <a:bodyPr>
            <a:normAutofit/>
          </a:bodyPr>
          <a:lstStyle/>
          <a:p>
            <a:r>
              <a:rPr lang="es-ES" sz="3200" b="1" dirty="0">
                <a:solidFill>
                  <a:srgbClr val="4C216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Grado de Farmacia</a:t>
            </a:r>
          </a:p>
        </p:txBody>
      </p:sp>
      <p:sp>
        <p:nvSpPr>
          <p:cNvPr id="4" name="Rectángulo 3"/>
          <p:cNvSpPr/>
          <p:nvPr/>
        </p:nvSpPr>
        <p:spPr>
          <a:xfrm>
            <a:off x="0" y="189186"/>
            <a:ext cx="12192000" cy="567559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9085" y="1746029"/>
            <a:ext cx="3194487" cy="1788913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79C60A16-11BC-A02E-813B-B60FD1B336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87592" y="1974591"/>
            <a:ext cx="4416815" cy="1331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85722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85647" y="639241"/>
            <a:ext cx="11227675" cy="1325563"/>
          </a:xfrm>
        </p:spPr>
        <p:txBody>
          <a:bodyPr>
            <a:normAutofit/>
          </a:bodyPr>
          <a:lstStyle/>
          <a:p>
            <a:r>
              <a:rPr lang="es-ES" sz="4000" b="1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Información, normativa, etc. </a:t>
            </a:r>
            <a:br>
              <a:rPr lang="es-ES" sz="3600" b="1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2800" b="1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(de lectura obligatoria para el estudiante)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69455" y="6104917"/>
            <a:ext cx="11822545" cy="715469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s-ES" sz="1800" b="1" dirty="0">
                <a:solidFill>
                  <a:srgbClr val="4C216D"/>
                </a:solidFill>
              </a:rPr>
              <a:t>Normativa para los Trabajos Fin de Grado del Grado de Farmacia de la Universidad de Alcalá </a:t>
            </a:r>
            <a:r>
              <a:rPr lang="es-ES" sz="1600" i="1" dirty="0">
                <a:solidFill>
                  <a:srgbClr val="4C216D"/>
                </a:solidFill>
              </a:rPr>
              <a:t>(Aprobado JF 05-04-2017)</a:t>
            </a:r>
          </a:p>
          <a:p>
            <a:pPr>
              <a:lnSpc>
                <a:spcPct val="100000"/>
              </a:lnSpc>
            </a:pPr>
            <a:r>
              <a:rPr lang="es-ES" sz="1800" b="1" dirty="0">
                <a:solidFill>
                  <a:srgbClr val="4C216D"/>
                </a:solidFill>
              </a:rPr>
              <a:t>Guía Docente </a:t>
            </a:r>
            <a:r>
              <a:rPr lang="es-ES" sz="1800" dirty="0">
                <a:solidFill>
                  <a:srgbClr val="4C216D"/>
                </a:solidFill>
              </a:rPr>
              <a:t>de la asignatura </a:t>
            </a:r>
            <a:r>
              <a:rPr lang="es-ES" sz="1800">
                <a:solidFill>
                  <a:srgbClr val="4C216D"/>
                </a:solidFill>
              </a:rPr>
              <a:t>(570031</a:t>
            </a:r>
            <a:r>
              <a:rPr lang="es-ES" sz="1800" dirty="0">
                <a:solidFill>
                  <a:srgbClr val="4C216D"/>
                </a:solidFill>
              </a:rPr>
              <a:t>)</a:t>
            </a:r>
          </a:p>
        </p:txBody>
      </p:sp>
      <p:sp>
        <p:nvSpPr>
          <p:cNvPr id="4" name="Rectángulo 3"/>
          <p:cNvSpPr/>
          <p:nvPr/>
        </p:nvSpPr>
        <p:spPr>
          <a:xfrm>
            <a:off x="0" y="189186"/>
            <a:ext cx="12192000" cy="567559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B91250BF-15CD-B0FC-3BA0-FE7B318280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9455" y="1486797"/>
            <a:ext cx="9320068" cy="4618120"/>
          </a:xfrm>
          <a:prstGeom prst="rect">
            <a:avLst/>
          </a:prstGeom>
        </p:spPr>
      </p:pic>
      <p:sp>
        <p:nvSpPr>
          <p:cNvPr id="7" name="Rectángulo redondeado 6"/>
          <p:cNvSpPr/>
          <p:nvPr/>
        </p:nvSpPr>
        <p:spPr>
          <a:xfrm>
            <a:off x="508001" y="3855462"/>
            <a:ext cx="1403926" cy="304799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Rectángulo 4"/>
          <p:cNvSpPr/>
          <p:nvPr/>
        </p:nvSpPr>
        <p:spPr>
          <a:xfrm>
            <a:off x="6557810" y="883634"/>
            <a:ext cx="554485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>
                <a:hlinkClick r:id="rId4"/>
              </a:rPr>
              <a:t>http://farmacia.uah.es/estudiantes/trabajo-fin-grado.asp</a:t>
            </a:r>
            <a:endParaRPr lang="es-ES" dirty="0"/>
          </a:p>
          <a:p>
            <a:r>
              <a:rPr lang="es-ES" dirty="0">
                <a:hlinkClick r:id="rId5"/>
              </a:rPr>
              <a:t>https://gestiontfx.uah.es/GestTFx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587853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7912" y="550427"/>
            <a:ext cx="2958662" cy="1325563"/>
          </a:xfrm>
        </p:spPr>
        <p:txBody>
          <a:bodyPr/>
          <a:lstStyle/>
          <a:p>
            <a:r>
              <a:rPr lang="es-ES" sz="3600" b="1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¿Qué es?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27912" y="1486039"/>
            <a:ext cx="5206234" cy="588607"/>
          </a:xfrm>
        </p:spPr>
        <p:txBody>
          <a:bodyPr/>
          <a:lstStyle/>
          <a:p>
            <a:r>
              <a:rPr lang="es-ES" sz="2000" dirty="0">
                <a:solidFill>
                  <a:srgbClr val="4C216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Asignatura obligatoria </a:t>
            </a:r>
            <a:r>
              <a:rPr lang="es-ES" sz="2000" dirty="0">
                <a:solidFill>
                  <a:srgbClr val="4C216D"/>
                </a:solidFill>
              </a:rPr>
              <a:t>de 5º curso</a:t>
            </a:r>
          </a:p>
          <a:p>
            <a:endParaRPr lang="es-ES" sz="2000" dirty="0">
              <a:solidFill>
                <a:srgbClr val="4C216D"/>
              </a:solidFill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0" y="189186"/>
            <a:ext cx="12192000" cy="567559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Título 1"/>
          <p:cNvSpPr txBox="1">
            <a:spLocks/>
          </p:cNvSpPr>
          <p:nvPr/>
        </p:nvSpPr>
        <p:spPr>
          <a:xfrm>
            <a:off x="187677" y="3160395"/>
            <a:ext cx="520623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600" b="1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¿Cuándo realizarlo?</a:t>
            </a:r>
          </a:p>
        </p:txBody>
      </p:sp>
      <p:sp>
        <p:nvSpPr>
          <p:cNvPr id="8" name="Marcador de contenido 2"/>
          <p:cNvSpPr txBox="1">
            <a:spLocks/>
          </p:cNvSpPr>
          <p:nvPr/>
        </p:nvSpPr>
        <p:spPr>
          <a:xfrm>
            <a:off x="233165" y="4127883"/>
            <a:ext cx="5229197" cy="415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dirty="0">
                <a:solidFill>
                  <a:srgbClr val="4C216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es-ES" sz="2000" baseline="30000" dirty="0">
                <a:solidFill>
                  <a:srgbClr val="4C216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</a:t>
            </a:r>
            <a:r>
              <a:rPr lang="es-ES" sz="2000" dirty="0">
                <a:solidFill>
                  <a:srgbClr val="4C216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 2</a:t>
            </a:r>
            <a:r>
              <a:rPr lang="es-ES" sz="2000" baseline="30000" dirty="0">
                <a:solidFill>
                  <a:srgbClr val="4C216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</a:t>
            </a:r>
            <a:r>
              <a:rPr lang="es-ES" sz="2000" dirty="0">
                <a:solidFill>
                  <a:srgbClr val="4C216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cuatrimestre (2025-2026)</a:t>
            </a:r>
          </a:p>
        </p:txBody>
      </p:sp>
      <p:sp>
        <p:nvSpPr>
          <p:cNvPr id="9" name="Título 1"/>
          <p:cNvSpPr txBox="1">
            <a:spLocks/>
          </p:cNvSpPr>
          <p:nvPr/>
        </p:nvSpPr>
        <p:spPr>
          <a:xfrm>
            <a:off x="207795" y="4238501"/>
            <a:ext cx="520623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600" b="1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Convocatorias de defensa</a:t>
            </a:r>
          </a:p>
        </p:txBody>
      </p:sp>
      <p:sp>
        <p:nvSpPr>
          <p:cNvPr id="10" name="Marcador de contenido 2"/>
          <p:cNvSpPr txBox="1">
            <a:spLocks/>
          </p:cNvSpPr>
          <p:nvPr/>
        </p:nvSpPr>
        <p:spPr>
          <a:xfrm>
            <a:off x="227912" y="5360470"/>
            <a:ext cx="11655406" cy="1358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dirty="0">
                <a:solidFill>
                  <a:srgbClr val="4C216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Una vez </a:t>
            </a:r>
            <a:r>
              <a:rPr lang="es-ES" sz="2000" b="1" dirty="0">
                <a:solidFill>
                  <a:srgbClr val="4C216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superados los restantes 294 créditos: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s-ES" sz="1800" dirty="0">
                <a:solidFill>
                  <a:srgbClr val="4C216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Julio 2026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s-ES" sz="1800" dirty="0">
                <a:solidFill>
                  <a:srgbClr val="4C216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Septiembre 2026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s-ES" sz="1800" dirty="0">
                <a:solidFill>
                  <a:srgbClr val="4C216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Marzo 2027 </a:t>
            </a:r>
            <a:r>
              <a:rPr lang="es-ES" sz="1800" i="1" dirty="0">
                <a:solidFill>
                  <a:srgbClr val="4C216D"/>
                </a:solidFill>
              </a:rPr>
              <a:t>(con el mismo tutor, </a:t>
            </a:r>
            <a:r>
              <a:rPr lang="es-ES" sz="1800" i="1" dirty="0">
                <a:solidFill>
                  <a:srgbClr val="FF0000"/>
                </a:solidFill>
              </a:rPr>
              <a:t>solicitándolo de nuevo mediante Anexo 12 en las fechas que se establezcan</a:t>
            </a:r>
            <a:r>
              <a:rPr lang="es-ES" sz="1800" i="1" dirty="0">
                <a:solidFill>
                  <a:srgbClr val="4C216D"/>
                </a:solidFill>
              </a:rPr>
              <a:t>)</a:t>
            </a:r>
            <a:endParaRPr lang="es-ES" sz="1400" i="1" dirty="0">
              <a:solidFill>
                <a:srgbClr val="4C216D"/>
              </a:solidFill>
            </a:endParaRPr>
          </a:p>
        </p:txBody>
      </p:sp>
      <p:sp>
        <p:nvSpPr>
          <p:cNvPr id="12" name="Título 1"/>
          <p:cNvSpPr txBox="1">
            <a:spLocks/>
          </p:cNvSpPr>
          <p:nvPr/>
        </p:nvSpPr>
        <p:spPr>
          <a:xfrm>
            <a:off x="187676" y="1637796"/>
            <a:ext cx="607648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600" b="1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Modalidades</a:t>
            </a:r>
          </a:p>
        </p:txBody>
      </p:sp>
      <p:sp>
        <p:nvSpPr>
          <p:cNvPr id="13" name="Marcador de contenido 2"/>
          <p:cNvSpPr txBox="1">
            <a:spLocks/>
          </p:cNvSpPr>
          <p:nvPr/>
        </p:nvSpPr>
        <p:spPr>
          <a:xfrm>
            <a:off x="233165" y="2605284"/>
            <a:ext cx="5849009" cy="9617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dirty="0">
                <a:solidFill>
                  <a:srgbClr val="4C216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Trabajo experimental</a:t>
            </a:r>
          </a:p>
          <a:p>
            <a:r>
              <a:rPr lang="es-ES" sz="2000" dirty="0">
                <a:solidFill>
                  <a:srgbClr val="4C216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Trabajo de revisión bibliográfica</a:t>
            </a:r>
          </a:p>
          <a:p>
            <a:endParaRPr lang="es-ES" sz="2000" dirty="0">
              <a:solidFill>
                <a:srgbClr val="4C216D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2362" y="1147762"/>
            <a:ext cx="6086475" cy="4562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425692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7994" y="846028"/>
            <a:ext cx="10515600" cy="1325563"/>
          </a:xfrm>
        </p:spPr>
        <p:txBody>
          <a:bodyPr/>
          <a:lstStyle/>
          <a:p>
            <a:r>
              <a:rPr lang="es-ES" b="1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¿Cómo solicitarlo?</a:t>
            </a:r>
            <a:endParaRPr lang="es-ES" b="1" dirty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63385" y="2677350"/>
            <a:ext cx="10515600" cy="292074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/>
          <a:p>
            <a:pPr algn="just"/>
            <a:r>
              <a:rPr lang="es-ES" b="1" dirty="0">
                <a:solidFill>
                  <a:srgbClr val="3818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Propuesta del alumno a un profesor sobre un tema concreto</a:t>
            </a:r>
          </a:p>
          <a:p>
            <a:pPr lvl="1" algn="just"/>
            <a:r>
              <a:rPr lang="es-E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Febrero</a:t>
            </a:r>
            <a:r>
              <a:rPr lang="es-ES" i="1" dirty="0">
                <a:solidFill>
                  <a:srgbClr val="381850"/>
                </a:solidFill>
              </a:rPr>
              <a:t> (Anexo 1b o 2 de la Normativa de TFG)</a:t>
            </a:r>
          </a:p>
          <a:p>
            <a:pPr algn="just"/>
            <a:endParaRPr lang="es-ES" b="1" dirty="0">
              <a:solidFill>
                <a:srgbClr val="3818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es-ES" b="1" dirty="0">
                <a:solidFill>
                  <a:srgbClr val="3818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Solicitud de un tema de TFG de entre los ofertados por los profesores de los distintos departamentos</a:t>
            </a:r>
          </a:p>
          <a:p>
            <a:pPr lvl="1" algn="just"/>
            <a:r>
              <a:rPr lang="es-E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Primera quincena de julio </a:t>
            </a:r>
            <a:r>
              <a:rPr lang="es-ES" i="1" dirty="0">
                <a:solidFill>
                  <a:srgbClr val="381850"/>
                </a:solidFill>
              </a:rPr>
              <a:t>(Anexo 4 de la Normativa de TFG)</a:t>
            </a:r>
          </a:p>
          <a:p>
            <a:pPr lvl="1" algn="just"/>
            <a:endParaRPr lang="es-ES" dirty="0">
              <a:solidFill>
                <a:srgbClr val="381850"/>
              </a:solidFill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0" y="189186"/>
            <a:ext cx="12192000" cy="567559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Rectángulo 6"/>
          <p:cNvSpPr/>
          <p:nvPr/>
        </p:nvSpPr>
        <p:spPr>
          <a:xfrm>
            <a:off x="5257800" y="1185643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dirty="0">
                <a:hlinkClick r:id="rId2"/>
              </a:rPr>
              <a:t>https://farmacia.uah.es/estudiantes/documentos/Calendario-asignacion-TFG-2022-2023.pdf</a:t>
            </a:r>
            <a:endParaRPr lang="es-ES" dirty="0"/>
          </a:p>
          <a:p>
            <a:endParaRPr lang="es-ES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88235DD-EB96-EB95-9882-F7220F67D1A0}"/>
              </a:ext>
            </a:extLst>
          </p:cNvPr>
          <p:cNvSpPr txBox="1"/>
          <p:nvPr/>
        </p:nvSpPr>
        <p:spPr>
          <a:xfrm>
            <a:off x="1269459" y="5750362"/>
            <a:ext cx="923267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uLnTx/>
                <a:uFillTx/>
                <a:latin typeface="Calibri" panose="020F0502020204030204"/>
                <a:ea typeface="+mn-ea"/>
                <a:cs typeface="+mn-cs"/>
              </a:rPr>
              <a:t>Calendario de asignación pendiente de aprobación por la  CD</a:t>
            </a:r>
            <a:endParaRPr lang="es-ES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0945038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55027" y="1008993"/>
            <a:ext cx="5835869" cy="5849007"/>
          </a:xfrm>
          <a:solidFill>
            <a:schemeClr val="bg1">
              <a:lumMod val="95000"/>
            </a:schemeClr>
          </a:solidFill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10000"/>
              </a:lnSpc>
              <a:buNone/>
            </a:pPr>
            <a:r>
              <a:rPr lang="es-ES" b="1" dirty="0">
                <a:solidFill>
                  <a:srgbClr val="3818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Solicitud de un tema de TFG de entre los ofertados por los profesores de los distintos departamentos:</a:t>
            </a:r>
          </a:p>
          <a:p>
            <a:pPr marL="0" indent="0" algn="just">
              <a:lnSpc>
                <a:spcPct val="110000"/>
              </a:lnSpc>
              <a:buNone/>
            </a:pPr>
            <a:endParaRPr lang="es-ES" b="1" dirty="0">
              <a:solidFill>
                <a:srgbClr val="3818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914400" lvl="1" indent="-457200" algn="just">
              <a:lnSpc>
                <a:spcPct val="110000"/>
              </a:lnSpc>
              <a:buFont typeface="+mj-lt"/>
              <a:buAutoNum type="arabicPeriod"/>
            </a:pPr>
            <a:r>
              <a:rPr lang="es-ES" b="1" dirty="0">
                <a:solidFill>
                  <a:srgbClr val="3818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Publicación de los TFG ofertados por los profesores: </a:t>
            </a:r>
            <a:r>
              <a:rPr lang="es-E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Primera quincena de mayo de 2026</a:t>
            </a:r>
          </a:p>
          <a:p>
            <a:pPr marL="914400" lvl="1" indent="-457200" algn="just">
              <a:lnSpc>
                <a:spcPct val="110000"/>
              </a:lnSpc>
              <a:buFont typeface="+mj-lt"/>
              <a:buAutoNum type="arabicPeriod"/>
            </a:pPr>
            <a:r>
              <a:rPr lang="es-ES" b="1" dirty="0">
                <a:solidFill>
                  <a:srgbClr val="3818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Solicitud de los alumnos: </a:t>
            </a:r>
            <a:r>
              <a:rPr lang="es-E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1-15 de julio de 2026 </a:t>
            </a:r>
            <a:r>
              <a:rPr lang="es-ES" sz="1600" dirty="0">
                <a:solidFill>
                  <a:srgbClr val="381850"/>
                </a:solidFill>
              </a:rPr>
              <a:t>(</a:t>
            </a:r>
            <a:r>
              <a:rPr lang="es-ES" sz="1600" i="1" dirty="0">
                <a:solidFill>
                  <a:srgbClr val="381850"/>
                </a:solidFill>
              </a:rPr>
              <a:t>Anexo 4 de la Normativa de TFG</a:t>
            </a:r>
            <a:r>
              <a:rPr lang="es-ES" sz="1600" dirty="0">
                <a:solidFill>
                  <a:srgbClr val="381850"/>
                </a:solidFill>
              </a:rPr>
              <a:t>)</a:t>
            </a:r>
            <a:endParaRPr lang="es-ES" dirty="0">
              <a:solidFill>
                <a:srgbClr val="381850"/>
              </a:solidFill>
            </a:endParaRPr>
          </a:p>
          <a:p>
            <a:pPr marL="914400" lvl="1" indent="-457200" algn="just">
              <a:lnSpc>
                <a:spcPct val="110000"/>
              </a:lnSpc>
              <a:buFont typeface="+mj-lt"/>
              <a:buAutoNum type="arabicPeriod"/>
            </a:pPr>
            <a:r>
              <a:rPr lang="es-ES" b="1" dirty="0">
                <a:solidFill>
                  <a:srgbClr val="3818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Asignación de TFG </a:t>
            </a:r>
            <a:r>
              <a:rPr lang="es-ES" dirty="0">
                <a:solidFill>
                  <a:srgbClr val="381850"/>
                </a:solidFill>
              </a:rPr>
              <a:t>en función del expediente académico del estudiante y </a:t>
            </a:r>
            <a:r>
              <a:rPr lang="es-ES" b="1" dirty="0">
                <a:solidFill>
                  <a:srgbClr val="3818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publicación de los TFG asignados</a:t>
            </a:r>
            <a:r>
              <a:rPr lang="es-ES" b="1" dirty="0">
                <a:solidFill>
                  <a:srgbClr val="381850"/>
                </a:solidFill>
              </a:rPr>
              <a:t>: </a:t>
            </a:r>
            <a:r>
              <a:rPr lang="es-E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1-15 de septiembre de 2026</a:t>
            </a:r>
          </a:p>
          <a:p>
            <a:pPr marL="914400" lvl="1" indent="-457200" algn="just">
              <a:lnSpc>
                <a:spcPct val="110000"/>
              </a:lnSpc>
              <a:buFont typeface="+mj-lt"/>
              <a:buAutoNum type="arabicPeriod"/>
            </a:pPr>
            <a:r>
              <a:rPr lang="es-ES" b="1" dirty="0">
                <a:solidFill>
                  <a:srgbClr val="3818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Aceptación del TFG asignado. </a:t>
            </a:r>
            <a:r>
              <a:rPr lang="es-ES" dirty="0">
                <a:solidFill>
                  <a:srgbClr val="381850"/>
                </a:solidFill>
              </a:rPr>
              <a:t>Envío del anexo 5 de la Normativa de TFG al tutor </a:t>
            </a:r>
            <a:r>
              <a:rPr lang="es-E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(plazo establecido en calendario).</a:t>
            </a:r>
          </a:p>
          <a:p>
            <a:pPr lvl="1" algn="just">
              <a:lnSpc>
                <a:spcPct val="110000"/>
              </a:lnSpc>
            </a:pPr>
            <a:endParaRPr lang="es-ES" dirty="0">
              <a:solidFill>
                <a:srgbClr val="381850"/>
              </a:solidFill>
            </a:endParaRPr>
          </a:p>
          <a:p>
            <a:pPr algn="just">
              <a:lnSpc>
                <a:spcPct val="110000"/>
              </a:lnSpc>
            </a:pPr>
            <a:endParaRPr lang="es-ES" dirty="0"/>
          </a:p>
        </p:txBody>
      </p:sp>
      <p:sp>
        <p:nvSpPr>
          <p:cNvPr id="4" name="Rectángulo 3"/>
          <p:cNvSpPr/>
          <p:nvPr/>
        </p:nvSpPr>
        <p:spPr>
          <a:xfrm>
            <a:off x="0" y="189186"/>
            <a:ext cx="12192000" cy="567559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27252" y="1056781"/>
            <a:ext cx="5509720" cy="5811898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</p:pic>
      <p:sp>
        <p:nvSpPr>
          <p:cNvPr id="6" name="Flecha derecha 5"/>
          <p:cNvSpPr/>
          <p:nvPr/>
        </p:nvSpPr>
        <p:spPr>
          <a:xfrm>
            <a:off x="5990896" y="3434413"/>
            <a:ext cx="622496" cy="998165"/>
          </a:xfrm>
          <a:prstGeom prst="rightArrow">
            <a:avLst/>
          </a:prstGeom>
          <a:solidFill>
            <a:srgbClr val="4C216D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Rectángulo redondeado 4"/>
          <p:cNvSpPr/>
          <p:nvPr/>
        </p:nvSpPr>
        <p:spPr>
          <a:xfrm>
            <a:off x="6849687" y="1903615"/>
            <a:ext cx="822960" cy="315883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CuadroTexto 6"/>
          <p:cNvSpPr txBox="1"/>
          <p:nvPr/>
        </p:nvSpPr>
        <p:spPr>
          <a:xfrm>
            <a:off x="7774391" y="5694219"/>
            <a:ext cx="30576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Cumplimentar las 10 opciones</a:t>
            </a:r>
          </a:p>
        </p:txBody>
      </p:sp>
    </p:spTree>
    <p:extLst>
      <p:ext uri="{BB962C8B-B14F-4D97-AF65-F5344CB8AC3E}">
        <p14:creationId xmlns:p14="http://schemas.microsoft.com/office/powerpoint/2010/main" val="4501728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511617" y="1468178"/>
            <a:ext cx="11044569" cy="1815882"/>
          </a:xfrm>
          <a:prstGeom prst="rect">
            <a:avLst/>
          </a:prstGeom>
          <a:solidFill>
            <a:srgbClr val="C00000"/>
          </a:solidFill>
        </p:spPr>
        <p:txBody>
          <a:bodyPr wrap="square">
            <a:spAutoFit/>
          </a:bodyPr>
          <a:lstStyle/>
          <a:p>
            <a:pPr algn="ctr"/>
            <a:r>
              <a:rPr lang="es-ES" sz="2800" u="sng" dirty="0">
                <a:solidFill>
                  <a:schemeClr val="bg1"/>
                </a:solidFill>
              </a:rPr>
              <a:t>La </a:t>
            </a:r>
            <a:r>
              <a:rPr lang="es-ES" sz="28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adjudicación de un TFG y de un tutor académico </a:t>
            </a:r>
            <a:r>
              <a:rPr lang="es-ES" sz="2800" dirty="0">
                <a:solidFill>
                  <a:schemeClr val="bg1"/>
                </a:solidFill>
              </a:rPr>
              <a:t>tendrá una </a:t>
            </a:r>
            <a:r>
              <a:rPr lang="es-ES" sz="28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validez máxima de dos años</a:t>
            </a:r>
            <a:r>
              <a:rPr lang="es-ES" sz="2800" dirty="0">
                <a:solidFill>
                  <a:schemeClr val="bg1"/>
                </a:solidFill>
              </a:rPr>
              <a:t>, transcurridos los cuales </a:t>
            </a:r>
            <a:r>
              <a:rPr lang="es-E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 alumno tendrá que volver a realizar un nuevo proceso de solicitud </a:t>
            </a:r>
            <a:r>
              <a:rPr lang="es-ES" sz="2800" dirty="0">
                <a:solidFill>
                  <a:schemeClr val="bg1"/>
                </a:solidFill>
              </a:rPr>
              <a:t>en el plazo previsto en el calendario del curso correspondiente.</a:t>
            </a:r>
          </a:p>
        </p:txBody>
      </p:sp>
      <p:sp>
        <p:nvSpPr>
          <p:cNvPr id="5" name="Rectángulo 4"/>
          <p:cNvSpPr/>
          <p:nvPr/>
        </p:nvSpPr>
        <p:spPr>
          <a:xfrm>
            <a:off x="511616" y="4160342"/>
            <a:ext cx="11044569" cy="1384995"/>
          </a:xfrm>
          <a:prstGeom prst="rect">
            <a:avLst/>
          </a:prstGeom>
          <a:solidFill>
            <a:srgbClr val="C00000"/>
          </a:solidFill>
        </p:spPr>
        <p:txBody>
          <a:bodyPr wrap="square">
            <a:spAutoFit/>
          </a:bodyPr>
          <a:lstStyle/>
          <a:p>
            <a:pPr algn="ctr"/>
            <a:r>
              <a:rPr lang="es-ES" sz="2800" u="sng" dirty="0">
                <a:solidFill>
                  <a:schemeClr val="bg1"/>
                </a:solidFill>
              </a:rPr>
              <a:t>La </a:t>
            </a:r>
            <a:r>
              <a:rPr lang="es-ES" sz="28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asignación de un TFG</a:t>
            </a:r>
            <a:r>
              <a:rPr lang="es-E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E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(por cualquiera de las dos modalidades) </a:t>
            </a:r>
            <a:r>
              <a:rPr lang="es-ES" sz="28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sólo será efectiva si el alumno formaliza la matrícula de la asignatura en el periodo de matriculación inmediatamente posterior a dicha asignación</a:t>
            </a:r>
            <a:r>
              <a:rPr lang="es-E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s-E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7965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1246</TotalTime>
  <Words>399</Words>
  <Application>Microsoft Office PowerPoint</Application>
  <PresentationFormat>Panorámica</PresentationFormat>
  <Paragraphs>38</Paragraphs>
  <Slides>6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Tema de Office</vt:lpstr>
      <vt:lpstr>TRABAJO FIN DE GRADO</vt:lpstr>
      <vt:lpstr>Información, normativa, etc.  (de lectura obligatoria para el estudiante)</vt:lpstr>
      <vt:lpstr>¿Qué es?</vt:lpstr>
      <vt:lpstr>¿Cómo solicitarlo?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PRÁCTICAS EXTERNAS</dc:title>
  <dc:creator>Villaescusa Castillo Lucinda</dc:creator>
  <cp:lastModifiedBy>Martínez Fuentes Virginia</cp:lastModifiedBy>
  <cp:revision>131</cp:revision>
  <dcterms:created xsi:type="dcterms:W3CDTF">2019-02-09T08:23:23Z</dcterms:created>
  <dcterms:modified xsi:type="dcterms:W3CDTF">2026-02-26T12:50:31Z</dcterms:modified>
</cp:coreProperties>
</file>